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4" Type="http://schemas.openxmlformats.org/officeDocument/2006/relationships/image" Target="../media/image3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7581-C8EA-4687-ACBE-8A28AF2CDB95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C6CB-6302-47B6-9A4A-CFCE7B7F7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52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7581-C8EA-4687-ACBE-8A28AF2CDB95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C6CB-6302-47B6-9A4A-CFCE7B7F7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808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7581-C8EA-4687-ACBE-8A28AF2CDB95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C6CB-6302-47B6-9A4A-CFCE7B7F7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1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7581-C8EA-4687-ACBE-8A28AF2CDB95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C6CB-6302-47B6-9A4A-CFCE7B7F7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669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7581-C8EA-4687-ACBE-8A28AF2CDB95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C6CB-6302-47B6-9A4A-CFCE7B7F7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19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7581-C8EA-4687-ACBE-8A28AF2CDB95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C6CB-6302-47B6-9A4A-CFCE7B7F7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263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7581-C8EA-4687-ACBE-8A28AF2CDB95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C6CB-6302-47B6-9A4A-CFCE7B7F7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736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7581-C8EA-4687-ACBE-8A28AF2CDB95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C6CB-6302-47B6-9A4A-CFCE7B7F7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468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7581-C8EA-4687-ACBE-8A28AF2CDB95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C6CB-6302-47B6-9A4A-CFCE7B7F7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583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7581-C8EA-4687-ACBE-8A28AF2CDB95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C6CB-6302-47B6-9A4A-CFCE7B7F7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483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7581-C8EA-4687-ACBE-8A28AF2CDB95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C6CB-6302-47B6-9A4A-CFCE7B7F7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386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97581-C8EA-4687-ACBE-8A28AF2CDB95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8C6CB-6302-47B6-9A4A-CFCE7B7F7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172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3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34.wmf"/><Relationship Id="rId4" Type="http://schemas.openxmlformats.org/officeDocument/2006/relationships/image" Target="../media/image31.wmf"/><Relationship Id="rId9" Type="http://schemas.openxmlformats.org/officeDocument/2006/relationships/oleObject" Target="../embeddings/oleObject2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39.wmf"/><Relationship Id="rId4" Type="http://schemas.openxmlformats.org/officeDocument/2006/relationships/image" Target="../media/image36.wmf"/><Relationship Id="rId9" Type="http://schemas.openxmlformats.org/officeDocument/2006/relationships/oleObject" Target="../embeddings/oleObject29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0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1.wmf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6.pn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image" Target="../media/image17.png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image" Target="../media/image29.png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9540241" cy="369783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 78: </a:t>
            </a:r>
            <a:b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PHÉP CỘNG VÀ PHÉP TRỪ PHÂN SỐ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60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5" y="387350"/>
            <a:ext cx="10515600" cy="835025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TÍNH CHẤT CỦA PHÉP CỘNG PHÂN SỐ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41667" t="26226" r="15224" b="45838"/>
          <a:stretch/>
        </p:blipFill>
        <p:spPr bwMode="auto">
          <a:xfrm>
            <a:off x="466725" y="1584325"/>
            <a:ext cx="11029950" cy="40576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7481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23850" y="402429"/>
            <a:ext cx="4876800" cy="550071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 dụ 3: Tính một cách hợp lí: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249368"/>
              </p:ext>
            </p:extLst>
          </p:nvPr>
        </p:nvGraphicFramePr>
        <p:xfrm>
          <a:off x="5200650" y="184344"/>
          <a:ext cx="3149601" cy="9862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9" name="Equation" r:id="rId3" imgW="1257120" imgH="393480" progId="Equation.DSMT4">
                  <p:embed/>
                </p:oleObj>
              </mc:Choice>
              <mc:Fallback>
                <p:oleObj name="Equation" r:id="rId3" imgW="12571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00650" y="184344"/>
                        <a:ext cx="3149601" cy="9862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228795"/>
              </p:ext>
            </p:extLst>
          </p:nvPr>
        </p:nvGraphicFramePr>
        <p:xfrm>
          <a:off x="957263" y="2049463"/>
          <a:ext cx="3157537" cy="988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name="Equation" r:id="rId5" imgW="1257120" imgH="393480" progId="Equation.DSMT4">
                  <p:embed/>
                </p:oleObj>
              </mc:Choice>
              <mc:Fallback>
                <p:oleObj name="Equation" r:id="rId5" imgW="12571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57263" y="2049463"/>
                        <a:ext cx="3157537" cy="988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5200650" y="1388668"/>
            <a:ext cx="1009650" cy="550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8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769227"/>
              </p:ext>
            </p:extLst>
          </p:nvPr>
        </p:nvGraphicFramePr>
        <p:xfrm>
          <a:off x="1320800" y="3187444"/>
          <a:ext cx="3561228" cy="108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1" name="Equation" r:id="rId7" imgW="1422360" imgH="431640" progId="Equation.DSMT4">
                  <p:embed/>
                </p:oleObj>
              </mc:Choice>
              <mc:Fallback>
                <p:oleObj name="Equation" r:id="rId7" imgW="14223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20800" y="3187444"/>
                        <a:ext cx="3561228" cy="1081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517361"/>
              </p:ext>
            </p:extLst>
          </p:nvPr>
        </p:nvGraphicFramePr>
        <p:xfrm>
          <a:off x="1320800" y="4268531"/>
          <a:ext cx="2196828" cy="972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2" name="Equation" r:id="rId9" imgW="888840" imgH="393480" progId="Equation.DSMT4">
                  <p:embed/>
                </p:oleObj>
              </mc:Choice>
              <mc:Fallback>
                <p:oleObj name="Equation" r:id="rId9" imgW="8888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20800" y="4268531"/>
                        <a:ext cx="2196828" cy="9728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Left Arrow Callout 15"/>
          <p:cNvSpPr/>
          <p:nvPr/>
        </p:nvSpPr>
        <p:spPr>
          <a:xfrm>
            <a:off x="5110809" y="3430202"/>
            <a:ext cx="6478884" cy="595570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 chất kết hợp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Left Arrow Callout 16"/>
          <p:cNvSpPr/>
          <p:nvPr/>
        </p:nvSpPr>
        <p:spPr>
          <a:xfrm>
            <a:off x="5110809" y="4457186"/>
            <a:ext cx="6478884" cy="595570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 với số 0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Left Arrow Callout 17"/>
          <p:cNvSpPr/>
          <p:nvPr/>
        </p:nvSpPr>
        <p:spPr>
          <a:xfrm>
            <a:off x="5110809" y="2246055"/>
            <a:ext cx="6478884" cy="595570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 chất giao hoán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2419214" y="5772428"/>
            <a:ext cx="2438400" cy="550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 với số 0: 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701792"/>
              </p:ext>
            </p:extLst>
          </p:nvPr>
        </p:nvGraphicFramePr>
        <p:xfrm>
          <a:off x="4882028" y="5484170"/>
          <a:ext cx="1727200" cy="1092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3" name="Equation" r:id="rId11" imgW="622080" imgH="393480" progId="Equation.DSMT4">
                  <p:embed/>
                </p:oleObj>
              </mc:Choice>
              <mc:Fallback>
                <p:oleObj name="Equation" r:id="rId11" imgW="6220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82028" y="5484170"/>
                        <a:ext cx="1727200" cy="10927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612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6" grpId="0" animBg="1"/>
      <p:bldP spid="17" grpId="0" animBg="1"/>
      <p:bldP spid="18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23850" y="506933"/>
            <a:ext cx="5886450" cy="550071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 4: Tính một cách hợp lí: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111539"/>
              </p:ext>
            </p:extLst>
          </p:nvPr>
        </p:nvGraphicFramePr>
        <p:xfrm>
          <a:off x="1030832" y="2428161"/>
          <a:ext cx="3508375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Equation" r:id="rId3" imgW="1396800" imgH="393480" progId="Equation.DSMT4">
                  <p:embed/>
                </p:oleObj>
              </mc:Choice>
              <mc:Fallback>
                <p:oleObj name="Equation" r:id="rId3" imgW="1396800" imgH="39348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0832" y="2428161"/>
                        <a:ext cx="3508375" cy="989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5200650" y="1467046"/>
            <a:ext cx="1009650" cy="550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8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3268899"/>
              </p:ext>
            </p:extLst>
          </p:nvPr>
        </p:nvGraphicFramePr>
        <p:xfrm>
          <a:off x="830012" y="3918962"/>
          <a:ext cx="3910013" cy="108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Equation" r:id="rId5" imgW="1562040" imgH="431640" progId="Equation.DSMT4">
                  <p:embed/>
                </p:oleObj>
              </mc:Choice>
              <mc:Fallback>
                <p:oleObj name="Equation" r:id="rId5" imgW="1562040" imgH="43164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0012" y="3918962"/>
                        <a:ext cx="3910013" cy="1081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282426"/>
              </p:ext>
            </p:extLst>
          </p:nvPr>
        </p:nvGraphicFramePr>
        <p:xfrm>
          <a:off x="1030832" y="5305994"/>
          <a:ext cx="3829050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" name="Equation" r:id="rId7" imgW="1549080" imgH="393480" progId="Equation.DSMT4">
                  <p:embed/>
                </p:oleObj>
              </mc:Choice>
              <mc:Fallback>
                <p:oleObj name="Equation" r:id="rId7" imgW="1549080" imgH="39348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0832" y="5305994"/>
                        <a:ext cx="3829050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Left Arrow Callout 15"/>
          <p:cNvSpPr/>
          <p:nvPr/>
        </p:nvSpPr>
        <p:spPr>
          <a:xfrm>
            <a:off x="5110809" y="4161721"/>
            <a:ext cx="6478884" cy="595570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 chất kết hợp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Left Arrow Callout 17"/>
          <p:cNvSpPr/>
          <p:nvPr/>
        </p:nvSpPr>
        <p:spPr>
          <a:xfrm>
            <a:off x="5110809" y="2624882"/>
            <a:ext cx="6478884" cy="595570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 chất giao hoán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801488"/>
              </p:ext>
            </p:extLst>
          </p:nvPr>
        </p:nvGraphicFramePr>
        <p:xfrm>
          <a:off x="5943600" y="267468"/>
          <a:ext cx="3409406" cy="9608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" name="Equation" r:id="rId9" imgW="1396800" imgH="393480" progId="Equation.DSMT4">
                  <p:embed/>
                </p:oleObj>
              </mc:Choice>
              <mc:Fallback>
                <p:oleObj name="Equation" r:id="rId9" imgW="13968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43600" y="267468"/>
                        <a:ext cx="3409406" cy="9608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286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6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794" y="770709"/>
            <a:ext cx="8046720" cy="279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</a:p>
          <a:p>
            <a:pPr algn="ctr">
              <a:lnSpc>
                <a:spcPct val="150000"/>
              </a:lnSpc>
            </a:pPr>
            <a:endParaRPr lang="en-US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 lại các quy tắc, tính chất phép cộng, định nghĩa số đối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 bài 6.21; 6.22; 6.24 (sgk/T18)</a:t>
            </a:r>
          </a:p>
        </p:txBody>
      </p:sp>
    </p:spTree>
    <p:extLst>
      <p:ext uri="{BB962C8B-B14F-4D97-AF65-F5344CB8AC3E}">
        <p14:creationId xmlns:p14="http://schemas.microsoft.com/office/powerpoint/2010/main" val="1262146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67098" t="63854" r="15868" b="15051"/>
          <a:stretch/>
        </p:blipFill>
        <p:spPr bwMode="auto">
          <a:xfrm>
            <a:off x="7301753" y="737473"/>
            <a:ext cx="4890247" cy="33732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766266" y="221960"/>
            <a:ext cx="3142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Bài toán mở đầu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9" name="Cloud Callout 8"/>
          <p:cNvSpPr/>
          <p:nvPr/>
        </p:nvSpPr>
        <p:spPr>
          <a:xfrm>
            <a:off x="744583" y="4232367"/>
            <a:ext cx="4624251" cy="2233747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Để biết Tuấn cần dành bao nhiêu thời gian mình sẽ làm phép tính nào?</a:t>
            </a:r>
            <a:endParaRPr lang="en-US" sz="20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5551" y="4496925"/>
            <a:ext cx="4976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Làm phép cộng và sau đó phép trừ</a:t>
            </a:r>
            <a:endParaRPr lang="en-US" sz="20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96261" y="5138225"/>
            <a:ext cx="46242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Vậy phép cộng, phép trừ phân số thực hiện như thế nào?</a:t>
            </a:r>
            <a:endParaRPr lang="en-US" sz="2000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196948" y="1123655"/>
                <a:ext cx="7301753" cy="26009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mtClean="0">
                    <a:latin typeface="Comic Sans MS" panose="030F0702030302020204" pitchFamily="66" charset="0"/>
                  </a:rPr>
                  <a:t>Tuấn ước tính cần 3 giờ ngày Chủ Nhật để hoàn thành một bức tranh tặng mẹ nhân ngày Quốctế Phụ nữ 8-3. Buổi sáng bạn dành </a:t>
                </a:r>
                <a:r>
                  <a:rPr lang="en-US" sz="2000">
                    <a:latin typeface="Comic Sans MS" panose="030F0702030302020204" pitchFamily="66" charset="0"/>
                  </a:rPr>
                  <a:t>ra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000" smtClean="0">
                    <a:latin typeface="Comic Sans MS" panose="030F0702030302020204" pitchFamily="66" charset="0"/>
                  </a:rPr>
                  <a:t> </a:t>
                </a:r>
                <a:r>
                  <a:rPr lang="en-US" sz="2000">
                    <a:latin typeface="Comic Sans MS" panose="030F0702030302020204" pitchFamily="66" charset="0"/>
                  </a:rPr>
                  <a:t>giờ để vẽ, buổi chiều bạn tiếp tục </a:t>
                </a:r>
                <a:r>
                  <a:rPr lang="en-US" sz="2000">
                    <a:latin typeface="Comic Sans MS" panose="030F0702030302020204" pitchFamily="66" charset="0"/>
                  </a:rPr>
                  <a:t>dành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000" smtClean="0">
                    <a:latin typeface="Comic Sans MS" panose="030F0702030302020204" pitchFamily="66" charset="0"/>
                  </a:rPr>
                  <a:t> </a:t>
                </a:r>
                <a:r>
                  <a:rPr lang="en-US" sz="2000">
                    <a:latin typeface="Comic Sans MS" panose="030F0702030302020204" pitchFamily="66" charset="0"/>
                  </a:rPr>
                  <a:t>giờ để vẽ. Hỏi 3 buổi tối Tuấn cần dành khoảng bao nhiêu giờ nữa để hoàn thành bức tranh?</a:t>
                </a: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948" y="1123655"/>
                <a:ext cx="7301753" cy="2600905"/>
              </a:xfrm>
              <a:prstGeom prst="rect">
                <a:avLst/>
              </a:prstGeom>
              <a:blipFill>
                <a:blip r:embed="rId3"/>
                <a:stretch>
                  <a:fillRect l="-835" r="-417" b="-11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315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57651" cy="549275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1. PHÉP CỘNG HAI PHÂN SỐ</a:t>
            </a:r>
            <a:endParaRPr lang="en-US" sz="2800" b="1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l="41666" t="41334" r="14424" b="44698"/>
          <a:stretch/>
        </p:blipFill>
        <p:spPr bwMode="auto">
          <a:xfrm>
            <a:off x="838200" y="1079454"/>
            <a:ext cx="9311640" cy="15723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Flowchart: Alternate Process 5"/>
          <p:cNvSpPr/>
          <p:nvPr/>
        </p:nvSpPr>
        <p:spPr>
          <a:xfrm>
            <a:off x="757643" y="3367912"/>
            <a:ext cx="4846320" cy="227293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24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Muốn cộng hai phân số cùng mẫu (có tử và mẫu dương) ta cộng tử với tử và giữ nguyên mẫu.</a:t>
            </a:r>
            <a:endParaRPr lang="en-US" sz="24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5786843" y="3798987"/>
            <a:ext cx="1071157" cy="6923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648218"/>
              </p:ext>
            </p:extLst>
          </p:nvPr>
        </p:nvGraphicFramePr>
        <p:xfrm>
          <a:off x="7144657" y="3142935"/>
          <a:ext cx="3219758" cy="891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4" imgW="1422360" imgH="393480" progId="Equation.DSMT4">
                  <p:embed/>
                </p:oleObj>
              </mc:Choice>
              <mc:Fallback>
                <p:oleObj name="Equation" r:id="rId4" imgW="14223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44657" y="3142935"/>
                        <a:ext cx="3219758" cy="8911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Arrow Connector 13"/>
          <p:cNvCxnSpPr/>
          <p:nvPr/>
        </p:nvCxnSpPr>
        <p:spPr>
          <a:xfrm>
            <a:off x="5786843" y="4648072"/>
            <a:ext cx="1071157" cy="6270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032103"/>
              </p:ext>
            </p:extLst>
          </p:nvPr>
        </p:nvGraphicFramePr>
        <p:xfrm>
          <a:off x="7144657" y="4814574"/>
          <a:ext cx="3331754" cy="82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6" imgW="1587240" imgH="393480" progId="Equation.DSMT4">
                  <p:embed/>
                </p:oleObj>
              </mc:Choice>
              <mc:Fallback>
                <p:oleObj name="Equation" r:id="rId6" imgW="15872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44657" y="4814574"/>
                        <a:ext cx="3331754" cy="826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53141" y="5976018"/>
            <a:ext cx="11338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Vậy đối với các phân số có tử và mẫu là các số nguyên thì quy tắc này còn đúng không?</a:t>
            </a:r>
            <a:endParaRPr lang="en-US" sz="24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580606" y="5928232"/>
            <a:ext cx="9170126" cy="64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Quy tắc trên vẫn đúng với các phân số có tử và mẫu là các số nguyên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07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6" grpId="0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25137" y="2040437"/>
            <a:ext cx="5099413" cy="626563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 dụ 1: Thực hiện phép tính: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3"/>
          <a:srcRect l="43429" t="62144" r="16507" b="28449"/>
          <a:stretch/>
        </p:blipFill>
        <p:spPr bwMode="auto">
          <a:xfrm>
            <a:off x="825137" y="422311"/>
            <a:ext cx="10515600" cy="13214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058317"/>
              </p:ext>
            </p:extLst>
          </p:nvPr>
        </p:nvGraphicFramePr>
        <p:xfrm>
          <a:off x="5651500" y="1870059"/>
          <a:ext cx="2901950" cy="967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Equation" r:id="rId4" imgW="1180800" imgH="393480" progId="Equation.DSMT4">
                  <p:embed/>
                </p:oleObj>
              </mc:Choice>
              <mc:Fallback>
                <p:oleObj name="Equation" r:id="rId4" imgW="11808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51500" y="1870059"/>
                        <a:ext cx="2901950" cy="9673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3662529"/>
              </p:ext>
            </p:extLst>
          </p:nvPr>
        </p:nvGraphicFramePr>
        <p:xfrm>
          <a:off x="825137" y="3224212"/>
          <a:ext cx="4108813" cy="11271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Equation" r:id="rId6" imgW="1434960" imgH="393480" progId="Equation.DSMT4">
                  <p:embed/>
                </p:oleObj>
              </mc:Choice>
              <mc:Fallback>
                <p:oleObj name="Equation" r:id="rId6" imgW="14349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5137" y="3224212"/>
                        <a:ext cx="4108813" cy="11271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2040389"/>
              </p:ext>
            </p:extLst>
          </p:nvPr>
        </p:nvGraphicFramePr>
        <p:xfrm>
          <a:off x="825137" y="4691063"/>
          <a:ext cx="4966063" cy="1084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Equation" r:id="rId8" imgW="1803240" imgH="393480" progId="Equation.DSMT4">
                  <p:embed/>
                </p:oleObj>
              </mc:Choice>
              <mc:Fallback>
                <p:oleObj name="Equation" r:id="rId8" imgW="18032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5137" y="4691063"/>
                        <a:ext cx="4966063" cy="10841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907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479675"/>
            <a:ext cx="3200400" cy="796925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 1: Tính: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513755"/>
              </p:ext>
            </p:extLst>
          </p:nvPr>
        </p:nvGraphicFramePr>
        <p:xfrm>
          <a:off x="4038600" y="2372762"/>
          <a:ext cx="3390900" cy="1010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Equation" r:id="rId3" imgW="1320480" imgH="393480" progId="Equation.DSMT4">
                  <p:embed/>
                </p:oleObj>
              </mc:Choice>
              <mc:Fallback>
                <p:oleObj name="Equation" r:id="rId3" imgW="13204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38600" y="2372762"/>
                        <a:ext cx="3390900" cy="1010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9095263"/>
              </p:ext>
            </p:extLst>
          </p:nvPr>
        </p:nvGraphicFramePr>
        <p:xfrm>
          <a:off x="838200" y="3757613"/>
          <a:ext cx="4851400" cy="10371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Equation" r:id="rId5" imgW="1841400" imgH="393480" progId="Equation.DSMT4">
                  <p:embed/>
                </p:oleObj>
              </mc:Choice>
              <mc:Fallback>
                <p:oleObj name="Equation" r:id="rId5" imgW="18414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8200" y="3757613"/>
                        <a:ext cx="4851400" cy="10371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473858"/>
              </p:ext>
            </p:extLst>
          </p:nvPr>
        </p:nvGraphicFramePr>
        <p:xfrm>
          <a:off x="838200" y="5275822"/>
          <a:ext cx="5213351" cy="1049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Equation" r:id="rId7" imgW="1955520" imgH="393480" progId="Equation.DSMT4">
                  <p:embed/>
                </p:oleObj>
              </mc:Choice>
              <mc:Fallback>
                <p:oleObj name="Equation" r:id="rId7" imgW="19555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8200" y="5275822"/>
                        <a:ext cx="5213351" cy="1049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/>
          <p:nvPr/>
        </p:nvPicPr>
        <p:blipFill rotWithShape="1">
          <a:blip r:embed="rId9"/>
          <a:srcRect l="43429" t="62144" r="16507" b="28449"/>
          <a:stretch/>
        </p:blipFill>
        <p:spPr bwMode="auto">
          <a:xfrm>
            <a:off x="825137" y="422311"/>
            <a:ext cx="10515600" cy="13214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3028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3950" y="4156866"/>
            <a:ext cx="2886075" cy="873125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 hai phân số: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l="42148" t="44184" r="15225" b="37286"/>
          <a:stretch/>
        </p:blipFill>
        <p:spPr bwMode="auto">
          <a:xfrm>
            <a:off x="495300" y="0"/>
            <a:ext cx="11163300" cy="26098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3470107"/>
              </p:ext>
            </p:extLst>
          </p:nvPr>
        </p:nvGraphicFramePr>
        <p:xfrm>
          <a:off x="4010025" y="2813843"/>
          <a:ext cx="5619750" cy="104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4" imgW="2120760" imgH="393480" progId="Equation.DSMT4">
                  <p:embed/>
                </p:oleObj>
              </mc:Choice>
              <mc:Fallback>
                <p:oleObj name="Equation" r:id="rId4" imgW="21207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10025" y="2813843"/>
                        <a:ext cx="5619750" cy="1042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1123950" y="3051175"/>
            <a:ext cx="3276600" cy="873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 đồng mẫu số: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6011256"/>
              </p:ext>
            </p:extLst>
          </p:nvPr>
        </p:nvGraphicFramePr>
        <p:xfrm>
          <a:off x="4010025" y="4079873"/>
          <a:ext cx="5997009" cy="1027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6" imgW="2298600" imgH="393480" progId="Equation.DSMT4">
                  <p:embed/>
                </p:oleObj>
              </mc:Choice>
              <mc:Fallback>
                <p:oleObj name="Equation" r:id="rId6" imgW="22986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10025" y="4079873"/>
                        <a:ext cx="5997009" cy="1027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/>
          <p:nvPr/>
        </p:nvPicPr>
        <p:blipFill rotWithShape="1">
          <a:blip r:embed="rId8"/>
          <a:srcRect l="43590" t="63854" r="16667" b="30160"/>
          <a:stretch/>
        </p:blipFill>
        <p:spPr bwMode="auto">
          <a:xfrm>
            <a:off x="280987" y="5410195"/>
            <a:ext cx="11591925" cy="11858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1978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64329"/>
            <a:ext cx="1676400" cy="987425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 dụ 2: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l="43590" t="63854" r="16667" b="30160"/>
          <a:stretch/>
        </p:blipFill>
        <p:spPr bwMode="auto">
          <a:xfrm>
            <a:off x="280987" y="5410195"/>
            <a:ext cx="11591925" cy="11858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211172"/>
              </p:ext>
            </p:extLst>
          </p:nvPr>
        </p:nvGraphicFramePr>
        <p:xfrm>
          <a:off x="2311400" y="365124"/>
          <a:ext cx="5554366" cy="199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" name="Equation" r:id="rId4" imgW="2260440" imgH="812520" progId="Equation.DSMT4">
                  <p:embed/>
                </p:oleObj>
              </mc:Choice>
              <mc:Fallback>
                <p:oleObj name="Equation" r:id="rId4" imgW="2260440" imgH="812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11400" y="365124"/>
                        <a:ext cx="5554366" cy="199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Left Arrow Callout 6"/>
          <p:cNvSpPr/>
          <p:nvPr/>
        </p:nvSpPr>
        <p:spPr>
          <a:xfrm>
            <a:off x="7865766" y="573086"/>
            <a:ext cx="4326234" cy="569913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 đồng mẫu số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eft Arrow Callout 7"/>
          <p:cNvSpPr/>
          <p:nvPr/>
        </p:nvSpPr>
        <p:spPr>
          <a:xfrm>
            <a:off x="7865766" y="1581941"/>
            <a:ext cx="4326234" cy="569913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 hai phân số cùng mẫu số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95300" y="2700728"/>
            <a:ext cx="3067050" cy="9874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 2: Tính: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641793"/>
              </p:ext>
            </p:extLst>
          </p:nvPr>
        </p:nvGraphicFramePr>
        <p:xfrm>
          <a:off x="3568700" y="2700728"/>
          <a:ext cx="136525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" name="Equation" r:id="rId6" imgW="545760" imgH="393480" progId="Equation.DSMT4">
                  <p:embed/>
                </p:oleObj>
              </mc:Choice>
              <mc:Fallback>
                <p:oleObj name="Equation" r:id="rId6" imgW="5457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68700" y="2700728"/>
                        <a:ext cx="1365250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708792"/>
              </p:ext>
            </p:extLst>
          </p:nvPr>
        </p:nvGraphicFramePr>
        <p:xfrm>
          <a:off x="1333500" y="3955169"/>
          <a:ext cx="2800350" cy="997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" name="Equation" r:id="rId8" imgW="1104840" imgH="393480" progId="Equation.DSMT4">
                  <p:embed/>
                </p:oleObj>
              </mc:Choice>
              <mc:Fallback>
                <p:oleObj name="Equation" r:id="rId8" imgW="11048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33500" y="3955169"/>
                        <a:ext cx="2800350" cy="9978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632278"/>
              </p:ext>
            </p:extLst>
          </p:nvPr>
        </p:nvGraphicFramePr>
        <p:xfrm>
          <a:off x="4251325" y="3980214"/>
          <a:ext cx="5491506" cy="972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4" name="Equation" r:id="rId10" imgW="2222280" imgH="393480" progId="Equation.DSMT4">
                  <p:embed/>
                </p:oleObj>
              </mc:Choice>
              <mc:Fallback>
                <p:oleObj name="Equation" r:id="rId10" imgW="22222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51325" y="3980214"/>
                        <a:ext cx="5491506" cy="9727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601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8625" y="5524500"/>
            <a:ext cx="4019550" cy="757238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quả đều bằng 0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l="41827" t="35062" r="26762" b="53250"/>
          <a:stretch/>
        </p:blipFill>
        <p:spPr bwMode="auto">
          <a:xfrm>
            <a:off x="1104900" y="0"/>
            <a:ext cx="10287000" cy="20050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1171453"/>
              </p:ext>
            </p:extLst>
          </p:nvPr>
        </p:nvGraphicFramePr>
        <p:xfrm>
          <a:off x="1485899" y="2424112"/>
          <a:ext cx="3954717" cy="100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Equation" r:id="rId4" imgW="1549080" imgH="393480" progId="Equation.DSMT4">
                  <p:embed/>
                </p:oleObj>
              </mc:Choice>
              <mc:Fallback>
                <p:oleObj name="Equation" r:id="rId4" imgW="15490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85899" y="2424112"/>
                        <a:ext cx="3954717" cy="1004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647122"/>
              </p:ext>
            </p:extLst>
          </p:nvPr>
        </p:nvGraphicFramePr>
        <p:xfrm>
          <a:off x="1485899" y="3848099"/>
          <a:ext cx="3333751" cy="1043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6" imgW="1257120" imgH="393480" progId="Equation.DSMT4">
                  <p:embed/>
                </p:oleObj>
              </mc:Choice>
              <mc:Fallback>
                <p:oleObj name="Equation" r:id="rId6" imgW="12571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85899" y="3848099"/>
                        <a:ext cx="3333751" cy="1043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899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9700" y="10924"/>
            <a:ext cx="1943100" cy="751075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đối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l="41186" t="26796" r="25320" b="48119"/>
          <a:stretch/>
        </p:blipFill>
        <p:spPr bwMode="auto">
          <a:xfrm>
            <a:off x="1616868" y="704850"/>
            <a:ext cx="9148763" cy="3429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33400" y="4133850"/>
            <a:ext cx="6629400" cy="9874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 3: Tìm số đối của các phân số: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179664"/>
              </p:ext>
            </p:extLst>
          </p:nvPr>
        </p:nvGraphicFramePr>
        <p:xfrm>
          <a:off x="7002065" y="4133850"/>
          <a:ext cx="1962150" cy="1030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Equation" r:id="rId4" imgW="749160" imgH="393480" progId="Equation.DSMT4">
                  <p:embed/>
                </p:oleObj>
              </mc:Choice>
              <mc:Fallback>
                <p:oleObj name="Equation" r:id="rId4" imgW="7491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02065" y="4133850"/>
                        <a:ext cx="1962150" cy="1030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051907"/>
              </p:ext>
            </p:extLst>
          </p:nvPr>
        </p:nvGraphicFramePr>
        <p:xfrm>
          <a:off x="1616868" y="5472113"/>
          <a:ext cx="628650" cy="1146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" name="Equation" r:id="rId6" imgW="215640" imgH="393480" progId="Equation.DSMT4">
                  <p:embed/>
                </p:oleObj>
              </mc:Choice>
              <mc:Fallback>
                <p:oleObj name="Equation" r:id="rId6" imgW="2156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16868" y="5472113"/>
                        <a:ext cx="628650" cy="1146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225625"/>
              </p:ext>
            </p:extLst>
          </p:nvPr>
        </p:nvGraphicFramePr>
        <p:xfrm>
          <a:off x="4400550" y="5472114"/>
          <a:ext cx="406774" cy="1146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2" name="Equation" r:id="rId8" imgW="139680" imgH="393480" progId="Equation.DSMT4">
                  <p:embed/>
                </p:oleObj>
              </mc:Choice>
              <mc:Fallback>
                <p:oleObj name="Equation" r:id="rId8" imgW="1396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00550" y="5472114"/>
                        <a:ext cx="406774" cy="1146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843224"/>
              </p:ext>
            </p:extLst>
          </p:nvPr>
        </p:nvGraphicFramePr>
        <p:xfrm>
          <a:off x="6921500" y="5472114"/>
          <a:ext cx="443753" cy="1146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3" name="Equation" r:id="rId10" imgW="152280" imgH="393480" progId="Equation.DSMT4">
                  <p:embed/>
                </p:oleObj>
              </mc:Choice>
              <mc:Fallback>
                <p:oleObj name="Equation" r:id="rId10" imgW="1522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21500" y="5472114"/>
                        <a:ext cx="443753" cy="1146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Arrow Connector 13"/>
          <p:cNvCxnSpPr/>
          <p:nvPr/>
        </p:nvCxnSpPr>
        <p:spPr>
          <a:xfrm flipH="1">
            <a:off x="2495550" y="5121275"/>
            <a:ext cx="4425950" cy="3508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5200649" y="5164810"/>
            <a:ext cx="2609851" cy="7025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7630715" y="5164810"/>
            <a:ext cx="1083468" cy="6581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206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294</Words>
  <Application>Microsoft Office PowerPoint</Application>
  <PresentationFormat>Widescreen</PresentationFormat>
  <Paragraphs>36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Comic Sans MS</vt:lpstr>
      <vt:lpstr>Times New Roman</vt:lpstr>
      <vt:lpstr>Office Theme</vt:lpstr>
      <vt:lpstr>Equation</vt:lpstr>
      <vt:lpstr>TIẾT 78:  PHÉP CỘNG VÀ PHÉP TRỪ PHÂN SỐ</vt:lpstr>
      <vt:lpstr>PowerPoint Presentation</vt:lpstr>
      <vt:lpstr>1. PHÉP CỘNG HAI PHÂN SỐ</vt:lpstr>
      <vt:lpstr>Ví dụ 1: Thực hiện phép tính:</vt:lpstr>
      <vt:lpstr>Luyện tập 1: Tính:</vt:lpstr>
      <vt:lpstr>Cộng hai phân số:</vt:lpstr>
      <vt:lpstr>Ví dụ 2:</vt:lpstr>
      <vt:lpstr>Kết quả đều bằng 0</vt:lpstr>
      <vt:lpstr>Số đối</vt:lpstr>
      <vt:lpstr>2.  TÍNH CHẤT CỦA PHÉP CỘNG PHÂN SỐ</vt:lpstr>
      <vt:lpstr>Ví dụ 3: Tính một cách hợp lí:</vt:lpstr>
      <vt:lpstr>Luyện tập 4: Tính một cách hợp lí:</vt:lpstr>
      <vt:lpstr>PowerPoint Presentation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TIẾT 78:  PHÉP CỘNG VÀ PHÉP TRỪ PHÂN SỐ</dc:title>
  <dc:creator>Windows User</dc:creator>
  <cp:lastModifiedBy>Admin</cp:lastModifiedBy>
  <cp:revision>17</cp:revision>
  <dcterms:created xsi:type="dcterms:W3CDTF">2021-11-06T13:06:45Z</dcterms:created>
  <dcterms:modified xsi:type="dcterms:W3CDTF">2021-11-11T00:41:42Z</dcterms:modified>
</cp:coreProperties>
</file>